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25.jpeg" ContentType="image/jpeg"/>
  <Override PartName="/ppt/media/image24.jpeg" ContentType="image/jpeg"/>
  <Override PartName="/ppt/media/image22.jpeg" ContentType="image/jpeg"/>
  <Override PartName="/ppt/media/image3.png" ContentType="image/png"/>
  <Override PartName="/ppt/media/image1.png" ContentType="image/png"/>
  <Override PartName="/ppt/media/image2.png" ContentType="image/png"/>
  <Override PartName="/ppt/media/image8.png" ContentType="image/png"/>
  <Override PartName="/ppt/media/image23.png" ContentType="image/png"/>
  <Override PartName="/ppt/media/image21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5.jpeg" ContentType="image/jpeg"/>
  <Override PartName="/ppt/media/image4.jpeg" ContentType="image/jpeg"/>
  <Override PartName="/ppt/media/image15.png" ContentType="image/png"/>
  <Override PartName="/ppt/media/image6.jpeg" ContentType="image/jpeg"/>
  <Override PartName="/ppt/media/image7.jpeg" ContentType="image/jpeg"/>
  <Override PartName="/ppt/media/image9.jpeg" ContentType="image/jpeg"/>
  <Override PartName="/ppt/media/image13.png" ContentType="image/png"/>
  <Override PartName="/ppt/media/image1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4.jpeg" ContentType="image/jpeg"/>
  <Override PartName="/ppt/media/image16.jpeg" ContentType="image/jpe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
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jpeg>
</file>

<file path=ppt/media/image25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54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</a:t>
            </a:r>
            <a:r>
              <a:rPr b="0" lang="en-IN" sz="4400" spc="-1" strike="noStrike">
                <a:latin typeface="Arial"/>
              </a:rPr>
              <a:t>ck </a:t>
            </a:r>
            <a:r>
              <a:rPr b="0" lang="en-IN" sz="4400" spc="-1" strike="noStrike">
                <a:latin typeface="Arial"/>
              </a:rPr>
              <a:t>to </a:t>
            </a:r>
            <a:r>
              <a:rPr b="0" lang="en-IN" sz="4400" spc="-1" strike="noStrike">
                <a:latin typeface="Arial"/>
              </a:rPr>
              <a:t>ed</a:t>
            </a:r>
            <a:r>
              <a:rPr b="0" lang="en-IN" sz="4400" spc="-1" strike="noStrike">
                <a:latin typeface="Arial"/>
              </a:rPr>
              <a:t>it </a:t>
            </a:r>
            <a:r>
              <a:rPr b="0" lang="en-IN" sz="4400" spc="-1" strike="noStrike">
                <a:latin typeface="Arial"/>
              </a:rPr>
              <a:t>th</a:t>
            </a:r>
            <a:r>
              <a:rPr b="0" lang="en-IN" sz="4400" spc="-1" strike="noStrike">
                <a:latin typeface="Arial"/>
              </a:rPr>
              <a:t>e </a:t>
            </a:r>
            <a:r>
              <a:rPr b="0" lang="en-IN" sz="4400" spc="-1" strike="noStrike">
                <a:latin typeface="Arial"/>
              </a:rPr>
              <a:t>titl</a:t>
            </a:r>
            <a:r>
              <a:rPr b="0" lang="en-IN" sz="4400" spc="-1" strike="noStrike">
                <a:latin typeface="Arial"/>
              </a:rPr>
              <a:t>e </a:t>
            </a:r>
            <a:r>
              <a:rPr b="0" lang="en-IN" sz="4400" spc="-1" strike="noStrike">
                <a:latin typeface="Arial"/>
              </a:rPr>
              <a:t>te</a:t>
            </a:r>
            <a:r>
              <a:rPr b="0" lang="en-IN" sz="4400" spc="-1" strike="noStrike">
                <a:latin typeface="Arial"/>
              </a:rPr>
              <a:t>xt </a:t>
            </a:r>
            <a:r>
              <a:rPr b="0" lang="en-IN" sz="4400" spc="-1" strike="noStrike">
                <a:latin typeface="Arial"/>
              </a:rPr>
              <a:t>for</a:t>
            </a:r>
            <a:r>
              <a:rPr b="0" lang="en-IN" sz="4400" spc="-1" strike="noStrike">
                <a:latin typeface="Arial"/>
              </a:rPr>
              <a:t>m</a:t>
            </a:r>
            <a:r>
              <a:rPr b="0" lang="en-IN" sz="4400" spc="-1" strike="noStrike">
                <a:latin typeface="Arial"/>
              </a:rPr>
              <a:t>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/>
          <a:p>
            <a:r>
              <a:rPr b="0" lang="en-IN" sz="1400" spc="-1" strike="noStrike">
                <a:latin typeface="Times New Roman"/>
              </a:rPr>
              <a:t> 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n-IN" sz="1400" spc="-1" strike="noStrike">
                <a:latin typeface="Times New Roman"/>
              </a:rPr>
              <a:t> 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/>
          <a:p>
            <a:pPr algn="r"/>
            <a:fld id="{A379764E-FE61-40BA-8317-DC8F7545611C}" type="slidenum">
              <a:rPr b="0" lang="en-IN" sz="1400" spc="-1" strike="noStrike">
                <a:latin typeface="Times New Roman"/>
              </a:rPr>
              <a:t>1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343440" y="820440"/>
            <a:ext cx="9392400" cy="2262240"/>
          </a:xfrm>
          <a:prstGeom prst="rect">
            <a:avLst/>
          </a:prstGeom>
        </p:spPr>
        <p:txBody>
          <a:bodyPr tIns="91440" bIns="91440" anchor="b"/>
          <a:p>
            <a:r>
              <a:rPr b="0" lang="en-IN" sz="5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/>
          </p:nvPr>
        </p:nvSpPr>
        <p:spPr>
          <a:xfrm>
            <a:off x="9339840" y="5140080"/>
            <a:ext cx="604440" cy="43344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D631D246-05A1-421E-AE45-7E842A057FA0}" type="slidenum"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1</a:t>
            </a:fld>
            <a:endParaRPr b="0" lang="en-IN" sz="14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55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54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54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24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54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54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93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54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54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62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54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54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31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21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21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31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21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21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31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21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21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0" y="0"/>
            <a:ext cx="10079640" cy="566964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PlaceHolder 2"/>
          <p:cNvSpPr>
            <a:spLocks noGrp="1"/>
          </p:cNvSpPr>
          <p:nvPr>
            <p:ph type="sldNum"/>
          </p:nvPr>
        </p:nvSpPr>
        <p:spPr>
          <a:xfrm>
            <a:off x="9339840" y="5140080"/>
            <a:ext cx="604440" cy="43344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1DE0BE0C-A47B-4A4F-82FF-626E264EF49F}" type="slidenum">
              <a:rPr b="0" lang="en-IN" sz="1000" spc="-1" strike="noStrike">
                <a:solidFill>
                  <a:srgbClr val="595959"/>
                </a:solidFill>
                <a:latin typeface="Arial"/>
                <a:ea typeface="Arial"/>
              </a:rPr>
              <a:t>1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IN" sz="181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8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55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54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54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24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54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54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93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54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54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62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54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54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31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21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21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31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21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21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31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21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21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6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jpeg"/><Relationship Id="rId3" Type="http://schemas.openxmlformats.org/officeDocument/2006/relationships/image" Target="../media/image10.jpeg"/><Relationship Id="rId4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jpeg"/><Relationship Id="rId3" Type="http://schemas.openxmlformats.org/officeDocument/2006/relationships/image" Target="../media/image15.png"/><Relationship Id="rId4" Type="http://schemas.openxmlformats.org/officeDocument/2006/relationships/image" Target="../media/image16.jpeg"/><Relationship Id="rId5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jpeg"/><Relationship Id="rId4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jpeg"/><Relationship Id="rId4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jpeg"/><Relationship Id="rId3" Type="http://schemas.openxmlformats.org/officeDocument/2006/relationships/image" Target="../media/image25.jpeg"/><Relationship Id="rId4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6aa84f">
            <a:alpha val="67000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0" y="2330640"/>
            <a:ext cx="10079640" cy="808560"/>
          </a:xfrm>
          <a:prstGeom prst="rect">
            <a:avLst/>
          </a:prstGeom>
          <a:noFill/>
          <a:ln>
            <a:noFill/>
          </a:ln>
          <a:effectLst>
            <a:outerShdw algn="bl" blurRad="71438" dir="3360000" dist="47625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1" lang="en-IN" sz="4800" spc="-1" strike="noStrike">
                <a:solidFill>
                  <a:srgbClr val="f4f4f4"/>
                </a:solidFill>
                <a:latin typeface="Amatic SC"/>
                <a:ea typeface="Amatic SC"/>
              </a:rPr>
              <a:t>VISUALLY IMPAIRED</a:t>
            </a:r>
            <a:endParaRPr b="0" lang="en-IN" sz="4800" spc="-1" strike="noStrike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0" y="4805280"/>
            <a:ext cx="802080" cy="864000"/>
          </a:xfrm>
          <a:prstGeom prst="rect">
            <a:avLst/>
          </a:prstGeom>
          <a:solidFill>
            <a:schemeClr val="lt2"/>
          </a:solidFill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22" name="Google Shape;1071;p159" descr=""/>
          <p:cNvPicPr/>
          <p:nvPr/>
        </p:nvPicPr>
        <p:blipFill>
          <a:blip r:embed="rId1"/>
          <a:srcRect l="0" t="8277" r="0" b="29082"/>
          <a:stretch/>
        </p:blipFill>
        <p:spPr>
          <a:xfrm>
            <a:off x="72000" y="4870080"/>
            <a:ext cx="669240" cy="728280"/>
          </a:xfrm>
          <a:prstGeom prst="rect">
            <a:avLst/>
          </a:prstGeom>
          <a:ln>
            <a:noFill/>
          </a:ln>
        </p:spPr>
      </p:pic>
      <p:sp>
        <p:nvSpPr>
          <p:cNvPr id="123" name="CustomShape 3"/>
          <p:cNvSpPr/>
          <p:nvPr/>
        </p:nvSpPr>
        <p:spPr>
          <a:xfrm>
            <a:off x="0" y="2883240"/>
            <a:ext cx="10079640" cy="43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077;p160" descr=""/>
          <p:cNvPicPr/>
          <p:nvPr/>
        </p:nvPicPr>
        <p:blipFill>
          <a:blip r:embed="rId1"/>
          <a:stretch/>
        </p:blipFill>
        <p:spPr>
          <a:xfrm>
            <a:off x="832320" y="0"/>
            <a:ext cx="8273160" cy="566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0" y="921600"/>
            <a:ext cx="10079640" cy="631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000000"/>
                </a:solidFill>
                <a:latin typeface="Amatic SC"/>
                <a:ea typeface="Amatic SC"/>
              </a:rPr>
              <a:t>the concept of soundful tyres</a:t>
            </a:r>
            <a:endParaRPr b="0" lang="en-IN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6" name="Google Shape;1083;p161" descr=""/>
          <p:cNvPicPr/>
          <p:nvPr/>
        </p:nvPicPr>
        <p:blipFill>
          <a:blip r:embed="rId1"/>
          <a:srcRect l="0" t="8277" r="0" b="29082"/>
          <a:stretch/>
        </p:blipFill>
        <p:spPr>
          <a:xfrm>
            <a:off x="72000" y="4870080"/>
            <a:ext cx="669240" cy="728280"/>
          </a:xfrm>
          <a:prstGeom prst="rect">
            <a:avLst/>
          </a:prstGeom>
          <a:ln>
            <a:noFill/>
          </a:ln>
        </p:spPr>
      </p:pic>
      <p:pic>
        <p:nvPicPr>
          <p:cNvPr id="127" name="Google Shape;1084;p161" descr=""/>
          <p:cNvPicPr/>
          <p:nvPr/>
        </p:nvPicPr>
        <p:blipFill>
          <a:blip r:embed="rId2"/>
          <a:srcRect l="0" t="0" r="49207" b="32311"/>
          <a:stretch/>
        </p:blipFill>
        <p:spPr>
          <a:xfrm>
            <a:off x="6595560" y="2118960"/>
            <a:ext cx="2154240" cy="2152800"/>
          </a:xfrm>
          <a:prstGeom prst="rect">
            <a:avLst/>
          </a:prstGeom>
          <a:ln>
            <a:noFill/>
          </a:ln>
        </p:spPr>
      </p:pic>
      <p:pic>
        <p:nvPicPr>
          <p:cNvPr id="128" name="Google Shape;1085;p161" descr=""/>
          <p:cNvPicPr/>
          <p:nvPr/>
        </p:nvPicPr>
        <p:blipFill>
          <a:blip r:embed="rId3"/>
          <a:srcRect l="5598" t="57232" r="36564" b="4724"/>
          <a:stretch/>
        </p:blipFill>
        <p:spPr>
          <a:xfrm>
            <a:off x="1406520" y="2655360"/>
            <a:ext cx="2453040" cy="1209960"/>
          </a:xfrm>
          <a:prstGeom prst="rect">
            <a:avLst/>
          </a:prstGeom>
          <a:ln>
            <a:noFill/>
          </a:ln>
        </p:spPr>
      </p:pic>
      <p:pic>
        <p:nvPicPr>
          <p:cNvPr id="129" name="Google Shape;1086;p161" descr=""/>
          <p:cNvPicPr/>
          <p:nvPr/>
        </p:nvPicPr>
        <p:blipFill>
          <a:blip r:embed="rId4"/>
          <a:stretch/>
        </p:blipFill>
        <p:spPr>
          <a:xfrm>
            <a:off x="4182120" y="2655360"/>
            <a:ext cx="1815120" cy="1209960"/>
          </a:xfrm>
          <a:prstGeom prst="rect">
            <a:avLst/>
          </a:prstGeom>
          <a:ln>
            <a:noFill/>
          </a:ln>
        </p:spPr>
      </p:pic>
      <p:pic>
        <p:nvPicPr>
          <p:cNvPr id="130" name="Google Shape;1087;p161" descr=""/>
          <p:cNvPicPr/>
          <p:nvPr/>
        </p:nvPicPr>
        <p:blipFill>
          <a:blip r:embed="rId5"/>
          <a:stretch/>
        </p:blipFill>
        <p:spPr>
          <a:xfrm>
            <a:off x="419760" y="2655360"/>
            <a:ext cx="832320" cy="1209960"/>
          </a:xfrm>
          <a:prstGeom prst="rect">
            <a:avLst/>
          </a:prstGeom>
          <a:ln>
            <a:noFill/>
          </a:ln>
        </p:spPr>
      </p:pic>
      <p:sp>
        <p:nvSpPr>
          <p:cNvPr id="131" name="CustomShape 2"/>
          <p:cNvSpPr/>
          <p:nvPr/>
        </p:nvSpPr>
        <p:spPr>
          <a:xfrm>
            <a:off x="1098360" y="3144600"/>
            <a:ext cx="389880" cy="72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  <a:ea typeface="Arial"/>
              </a:rPr>
              <a:t>+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32" name="CustomShape 3"/>
          <p:cNvSpPr/>
          <p:nvPr/>
        </p:nvSpPr>
        <p:spPr>
          <a:xfrm>
            <a:off x="3813120" y="3144600"/>
            <a:ext cx="389880" cy="72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  <a:ea typeface="Arial"/>
              </a:rPr>
              <a:t>+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33" name="CustomShape 4"/>
          <p:cNvSpPr/>
          <p:nvPr/>
        </p:nvSpPr>
        <p:spPr>
          <a:xfrm>
            <a:off x="6142680" y="3078360"/>
            <a:ext cx="389880" cy="348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  <a:ea typeface="Arial"/>
              </a:rPr>
              <a:t>=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34" name="CustomShape 5"/>
          <p:cNvSpPr/>
          <p:nvPr/>
        </p:nvSpPr>
        <p:spPr>
          <a:xfrm>
            <a:off x="1487880" y="4063680"/>
            <a:ext cx="4044240" cy="40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000000"/>
                </a:solidFill>
                <a:latin typeface="Arial"/>
                <a:ea typeface="Arial"/>
              </a:rPr>
              <a:t>A full tyre + cut tyres + Any sound making devices </a:t>
            </a:r>
            <a:endParaRPr b="0" lang="en-IN" sz="1200" spc="-1" strike="noStrike">
              <a:latin typeface="Arial"/>
            </a:endParaRPr>
          </a:p>
        </p:txBody>
      </p:sp>
      <p:sp>
        <p:nvSpPr>
          <p:cNvPr id="135" name="CustomShape 6"/>
          <p:cNvSpPr/>
          <p:nvPr/>
        </p:nvSpPr>
        <p:spPr>
          <a:xfrm>
            <a:off x="6446160" y="4402440"/>
            <a:ext cx="2453040" cy="24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1200" spc="-1" strike="noStrike">
                <a:solidFill>
                  <a:srgbClr val="000000"/>
                </a:solidFill>
                <a:latin typeface="Arial"/>
                <a:ea typeface="Arial"/>
              </a:rPr>
              <a:t>packing a tyre in this manner</a:t>
            </a:r>
            <a:endParaRPr b="0" lang="en-IN" sz="12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097;p162" descr=""/>
          <p:cNvPicPr/>
          <p:nvPr/>
        </p:nvPicPr>
        <p:blipFill>
          <a:blip r:embed="rId1"/>
          <a:srcRect l="0" t="8277" r="0" b="29082"/>
          <a:stretch/>
        </p:blipFill>
        <p:spPr>
          <a:xfrm>
            <a:off x="72000" y="4870080"/>
            <a:ext cx="669240" cy="728280"/>
          </a:xfrm>
          <a:prstGeom prst="rect">
            <a:avLst/>
          </a:prstGeom>
          <a:ln>
            <a:noFill/>
          </a:ln>
        </p:spPr>
      </p:pic>
      <p:sp>
        <p:nvSpPr>
          <p:cNvPr id="137" name="TextShape 1"/>
          <p:cNvSpPr txBox="1"/>
          <p:nvPr/>
        </p:nvSpPr>
        <p:spPr>
          <a:xfrm>
            <a:off x="0" y="401760"/>
            <a:ext cx="10079640" cy="631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000000"/>
                </a:solidFill>
                <a:latin typeface="Amatic SC"/>
                <a:ea typeface="Amatic SC"/>
              </a:rPr>
              <a:t>Element 1: TYRE SOUND CHIMES &amp; SWINGS</a:t>
            </a:r>
            <a:endParaRPr b="0" lang="en-IN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8" name="Google Shape;1099;p162" descr=""/>
          <p:cNvPicPr/>
          <p:nvPr/>
        </p:nvPicPr>
        <p:blipFill>
          <a:blip r:embed="rId2"/>
          <a:srcRect l="0" t="1118" r="0" b="0"/>
          <a:stretch/>
        </p:blipFill>
        <p:spPr>
          <a:xfrm>
            <a:off x="7554600" y="1656000"/>
            <a:ext cx="2091960" cy="3102840"/>
          </a:xfrm>
          <a:prstGeom prst="rect">
            <a:avLst/>
          </a:prstGeom>
          <a:ln>
            <a:noFill/>
          </a:ln>
        </p:spPr>
      </p:pic>
      <p:sp>
        <p:nvSpPr>
          <p:cNvPr id="139" name="CustomShape 2"/>
          <p:cNvSpPr/>
          <p:nvPr/>
        </p:nvSpPr>
        <p:spPr>
          <a:xfrm>
            <a:off x="834480" y="2086560"/>
            <a:ext cx="3796200" cy="86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just"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latin typeface="Open Sans"/>
                <a:ea typeface="Open Sans"/>
              </a:rPr>
              <a:t>These are safe and fun for kids to walk in between, climb on to and sway and create their own activity around as they will be made with soundful tyres. </a:t>
            </a:r>
            <a:endParaRPr b="0" lang="en-IN" sz="1100" spc="-1" strike="noStrike">
              <a:latin typeface="Arial"/>
            </a:endParaRPr>
          </a:p>
        </p:txBody>
      </p:sp>
      <p:pic>
        <p:nvPicPr>
          <p:cNvPr id="140" name="Google Shape;1101;p162" descr=""/>
          <p:cNvPicPr/>
          <p:nvPr/>
        </p:nvPicPr>
        <p:blipFill>
          <a:blip r:embed="rId3"/>
          <a:srcRect l="13816" t="12482" r="5394" b="22322"/>
          <a:stretch/>
        </p:blipFill>
        <p:spPr>
          <a:xfrm>
            <a:off x="5090400" y="1721160"/>
            <a:ext cx="2163960" cy="3102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0" y="401760"/>
            <a:ext cx="10079640" cy="631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000000"/>
                </a:solidFill>
                <a:latin typeface="Amatic SC"/>
                <a:ea typeface="Amatic SC"/>
              </a:rPr>
              <a:t>element 3: drumming set</a:t>
            </a:r>
            <a:endParaRPr b="0" lang="en-IN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549000" y="1986840"/>
            <a:ext cx="3057480" cy="82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just">
              <a:lnSpc>
                <a:spcPct val="100000"/>
              </a:lnSpc>
            </a:pPr>
            <a:r>
              <a:rPr b="0" lang="en-IN" sz="1100" spc="-1" strike="noStrike">
                <a:solidFill>
                  <a:srgbClr val="353535"/>
                </a:solidFill>
                <a:latin typeface="Open Sans"/>
                <a:ea typeface="Open Sans"/>
              </a:rPr>
              <a:t>Children love to make sounds and play with structures which are dynamic in nature.</a:t>
            </a:r>
            <a:endParaRPr b="0" lang="en-IN" sz="1100" spc="-1" strike="noStrike">
              <a:latin typeface="Arial"/>
            </a:endParaRPr>
          </a:p>
        </p:txBody>
      </p:sp>
      <p:pic>
        <p:nvPicPr>
          <p:cNvPr id="143" name="Google Shape;1108;p163" descr=""/>
          <p:cNvPicPr/>
          <p:nvPr/>
        </p:nvPicPr>
        <p:blipFill>
          <a:blip r:embed="rId1"/>
          <a:stretch/>
        </p:blipFill>
        <p:spPr>
          <a:xfrm>
            <a:off x="6619680" y="1941120"/>
            <a:ext cx="3136320" cy="2077560"/>
          </a:xfrm>
          <a:prstGeom prst="rect">
            <a:avLst/>
          </a:prstGeom>
          <a:ln>
            <a:noFill/>
          </a:ln>
        </p:spPr>
      </p:pic>
      <p:sp>
        <p:nvSpPr>
          <p:cNvPr id="144" name="CustomShape 3"/>
          <p:cNvSpPr/>
          <p:nvPr/>
        </p:nvSpPr>
        <p:spPr>
          <a:xfrm>
            <a:off x="549000" y="3358440"/>
            <a:ext cx="3057480" cy="82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just">
              <a:lnSpc>
                <a:spcPct val="100000"/>
              </a:lnSpc>
            </a:pPr>
            <a:r>
              <a:rPr b="1" i="1" lang="en-IN" sz="900" spc="-1" strike="noStrike">
                <a:solidFill>
                  <a:srgbClr val="38761d"/>
                </a:solidFill>
                <a:latin typeface="Open Sans"/>
                <a:ea typeface="Open Sans"/>
              </a:rPr>
              <a:t>We will use 8 oil drums/ paint tins of varying sizes that would produce different sounds.</a:t>
            </a:r>
            <a:endParaRPr b="0" lang="en-IN" sz="900" spc="-1" strike="noStrike">
              <a:latin typeface="Arial"/>
            </a:endParaRPr>
          </a:p>
        </p:txBody>
      </p:sp>
      <p:pic>
        <p:nvPicPr>
          <p:cNvPr id="145" name="Google Shape;1110;p163" descr=""/>
          <p:cNvPicPr/>
          <p:nvPr/>
        </p:nvPicPr>
        <p:blipFill>
          <a:blip r:embed="rId2"/>
          <a:srcRect l="31449" t="33236" r="-6" b="0"/>
          <a:stretch/>
        </p:blipFill>
        <p:spPr>
          <a:xfrm>
            <a:off x="3718800" y="1941120"/>
            <a:ext cx="2844360" cy="2077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0" y="1154520"/>
            <a:ext cx="4989240" cy="631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000000"/>
                </a:solidFill>
                <a:latin typeface="Amatic SC"/>
                <a:ea typeface="Amatic SC"/>
              </a:rPr>
              <a:t>element 6: BRIDGE TO NEON RIMS</a:t>
            </a:r>
            <a:endParaRPr b="0" lang="en-IN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741240" y="2420640"/>
            <a:ext cx="2814480" cy="82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just">
              <a:lnSpc>
                <a:spcPct val="100000"/>
              </a:lnSpc>
            </a:pPr>
            <a:r>
              <a:rPr b="0" lang="en-IN" sz="1200" spc="-1" strike="noStrike">
                <a:solidFill>
                  <a:srgbClr val="000000"/>
                </a:solidFill>
                <a:latin typeface="Open Sans"/>
                <a:ea typeface="Open Sans"/>
              </a:rPr>
              <a:t>The sides of the setup have no finish point, thus these neon spinning rims with beads and countables would be exciting and inviting for the children. </a:t>
            </a:r>
            <a:endParaRPr b="0" lang="en-IN" sz="1200" spc="-1" strike="noStrike">
              <a:latin typeface="Arial"/>
            </a:endParaRPr>
          </a:p>
        </p:txBody>
      </p:sp>
      <p:pic>
        <p:nvPicPr>
          <p:cNvPr id="148" name="Google Shape;1117;p164" descr=""/>
          <p:cNvPicPr/>
          <p:nvPr/>
        </p:nvPicPr>
        <p:blipFill>
          <a:blip r:embed="rId1"/>
          <a:srcRect l="0" t="8277" r="0" b="29082"/>
          <a:stretch/>
        </p:blipFill>
        <p:spPr>
          <a:xfrm>
            <a:off x="72000" y="4870080"/>
            <a:ext cx="669240" cy="728280"/>
          </a:xfrm>
          <a:prstGeom prst="rect">
            <a:avLst/>
          </a:prstGeom>
          <a:ln>
            <a:noFill/>
          </a:ln>
        </p:spPr>
      </p:pic>
      <p:pic>
        <p:nvPicPr>
          <p:cNvPr id="149" name="Google Shape;1118;p164" descr=""/>
          <p:cNvPicPr/>
          <p:nvPr/>
        </p:nvPicPr>
        <p:blipFill>
          <a:blip r:embed="rId2"/>
          <a:srcRect l="0" t="0" r="42275" b="13293"/>
          <a:stretch/>
        </p:blipFill>
        <p:spPr>
          <a:xfrm>
            <a:off x="7829280" y="2114640"/>
            <a:ext cx="1497240" cy="1264680"/>
          </a:xfrm>
          <a:prstGeom prst="rect">
            <a:avLst/>
          </a:prstGeom>
          <a:ln>
            <a:noFill/>
          </a:ln>
        </p:spPr>
      </p:pic>
      <p:pic>
        <p:nvPicPr>
          <p:cNvPr id="150" name="Google Shape;1119;p164" descr=""/>
          <p:cNvPicPr/>
          <p:nvPr/>
        </p:nvPicPr>
        <p:blipFill>
          <a:blip r:embed="rId3"/>
          <a:srcRect l="0" t="0" r="0" b="59169"/>
          <a:stretch/>
        </p:blipFill>
        <p:spPr>
          <a:xfrm>
            <a:off x="7829280" y="3439080"/>
            <a:ext cx="1497240" cy="407160"/>
          </a:xfrm>
          <a:prstGeom prst="rect">
            <a:avLst/>
          </a:prstGeom>
          <a:ln>
            <a:noFill/>
          </a:ln>
        </p:spPr>
      </p:pic>
      <p:pic>
        <p:nvPicPr>
          <p:cNvPr id="151" name="Google Shape;1120;p164" descr=""/>
          <p:cNvPicPr/>
          <p:nvPr/>
        </p:nvPicPr>
        <p:blipFill>
          <a:blip r:embed="rId4"/>
          <a:srcRect l="36246" t="0" r="28437" b="0"/>
          <a:stretch/>
        </p:blipFill>
        <p:spPr>
          <a:xfrm>
            <a:off x="5182200" y="378720"/>
            <a:ext cx="2453760" cy="4911120"/>
          </a:xfrm>
          <a:prstGeom prst="rect">
            <a:avLst/>
          </a:prstGeom>
          <a:ln>
            <a:noFill/>
          </a:ln>
        </p:spPr>
      </p:pic>
      <p:sp>
        <p:nvSpPr>
          <p:cNvPr id="152" name="CustomShape 3"/>
          <p:cNvSpPr/>
          <p:nvPr/>
        </p:nvSpPr>
        <p:spPr>
          <a:xfrm>
            <a:off x="8052840" y="3115800"/>
            <a:ext cx="1050480" cy="73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1000" spc="-1" strike="noStrike">
                <a:solidFill>
                  <a:srgbClr val="ffffff"/>
                </a:solidFill>
                <a:latin typeface="Arial"/>
                <a:ea typeface="Arial"/>
              </a:rPr>
              <a:t>MODIFYING</a:t>
            </a:r>
            <a:endParaRPr b="0" lang="en-IN" sz="10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126;p165" descr=""/>
          <p:cNvPicPr/>
          <p:nvPr/>
        </p:nvPicPr>
        <p:blipFill>
          <a:blip r:embed="rId1"/>
          <a:srcRect l="0" t="8277" r="0" b="29082"/>
          <a:stretch/>
        </p:blipFill>
        <p:spPr>
          <a:xfrm>
            <a:off x="72000" y="4870080"/>
            <a:ext cx="669240" cy="728280"/>
          </a:xfrm>
          <a:prstGeom prst="rect">
            <a:avLst/>
          </a:prstGeom>
          <a:ln>
            <a:noFill/>
          </a:ln>
        </p:spPr>
      </p:pic>
      <p:sp>
        <p:nvSpPr>
          <p:cNvPr id="154" name="TextShape 1"/>
          <p:cNvSpPr txBox="1"/>
          <p:nvPr/>
        </p:nvSpPr>
        <p:spPr>
          <a:xfrm>
            <a:off x="0" y="361440"/>
            <a:ext cx="10079640" cy="631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000000"/>
                </a:solidFill>
                <a:latin typeface="Amatic SC"/>
                <a:ea typeface="Amatic SC"/>
              </a:rPr>
              <a:t>element 4: TEXTURES WALKWAYS</a:t>
            </a:r>
            <a:endParaRPr b="0" lang="en-IN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500400" y="2239560"/>
            <a:ext cx="2992320" cy="119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just"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latin typeface="Open Sans"/>
                <a:ea typeface="Open Sans"/>
              </a:rPr>
              <a:t>The sense of touch and the feel of different textures will help them easily map the playground, thus we wish to unify the entire playscape with the help of</a:t>
            </a:r>
            <a:r>
              <a:rPr b="1" lang="en-IN" sz="1100" spc="-1" strike="noStrike">
                <a:solidFill>
                  <a:srgbClr val="000000"/>
                </a:solidFill>
                <a:latin typeface="Open Sans"/>
                <a:ea typeface="Open Sans"/>
              </a:rPr>
              <a:t> textured pathways and 3d sign boards</a:t>
            </a:r>
            <a:endParaRPr b="0" lang="en-IN" sz="1100" spc="-1" strike="noStrike">
              <a:latin typeface="Arial"/>
            </a:endParaRPr>
          </a:p>
        </p:txBody>
      </p:sp>
      <p:pic>
        <p:nvPicPr>
          <p:cNvPr id="156" name="Google Shape;1129;p165" descr=""/>
          <p:cNvPicPr/>
          <p:nvPr/>
        </p:nvPicPr>
        <p:blipFill>
          <a:blip r:embed="rId2"/>
          <a:srcRect l="2178" t="0" r="31126" b="0"/>
          <a:stretch/>
        </p:blipFill>
        <p:spPr>
          <a:xfrm>
            <a:off x="3988080" y="1256760"/>
            <a:ext cx="2806200" cy="3155760"/>
          </a:xfrm>
          <a:prstGeom prst="rect">
            <a:avLst/>
          </a:prstGeom>
          <a:ln>
            <a:noFill/>
          </a:ln>
        </p:spPr>
      </p:pic>
      <p:pic>
        <p:nvPicPr>
          <p:cNvPr id="157" name="Google Shape;1130;p165" descr=""/>
          <p:cNvPicPr/>
          <p:nvPr/>
        </p:nvPicPr>
        <p:blipFill>
          <a:blip r:embed="rId3"/>
          <a:srcRect l="18180" t="0" r="15875" b="0"/>
          <a:stretch/>
        </p:blipFill>
        <p:spPr>
          <a:xfrm>
            <a:off x="6859440" y="1279440"/>
            <a:ext cx="2756880" cy="3132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126;p165" descr=""/>
          <p:cNvPicPr/>
          <p:nvPr/>
        </p:nvPicPr>
        <p:blipFill>
          <a:blip r:embed="rId1"/>
          <a:srcRect l="0" t="8277" r="0" b="29082"/>
          <a:stretch/>
        </p:blipFill>
        <p:spPr>
          <a:xfrm>
            <a:off x="72000" y="4870080"/>
            <a:ext cx="669240" cy="728280"/>
          </a:xfrm>
          <a:prstGeom prst="rect">
            <a:avLst/>
          </a:prstGeom>
          <a:ln>
            <a:noFill/>
          </a:ln>
        </p:spPr>
      </p:pic>
      <p:sp>
        <p:nvSpPr>
          <p:cNvPr id="159" name="TextShape 1"/>
          <p:cNvSpPr txBox="1"/>
          <p:nvPr/>
        </p:nvSpPr>
        <p:spPr>
          <a:xfrm>
            <a:off x="0" y="361440"/>
            <a:ext cx="10079640" cy="631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000000"/>
                </a:solidFill>
                <a:latin typeface="Amatic SC"/>
                <a:ea typeface="Amatic SC"/>
              </a:rPr>
              <a:t>element 4: TEXTURES WALKWAYS</a:t>
            </a:r>
            <a:endParaRPr b="0" lang="en-IN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500400" y="2239560"/>
            <a:ext cx="2992320" cy="119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just"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latin typeface="Open Sans"/>
                <a:ea typeface="Open Sans"/>
              </a:rPr>
              <a:t>The sense of touch and the feel of different textures will help them easily map the playground, thus we wish to unify the entire playscape with the help of</a:t>
            </a:r>
            <a:r>
              <a:rPr b="1" lang="en-IN" sz="1100" spc="-1" strike="noStrike">
                <a:solidFill>
                  <a:srgbClr val="000000"/>
                </a:solidFill>
                <a:latin typeface="Open Sans"/>
                <a:ea typeface="Open Sans"/>
              </a:rPr>
              <a:t> textured pathways and 3d sign boards</a:t>
            </a:r>
            <a:endParaRPr b="0" lang="en-IN" sz="1100" spc="-1" strike="noStrike">
              <a:latin typeface="Arial"/>
            </a:endParaRPr>
          </a:p>
        </p:txBody>
      </p:sp>
      <p:pic>
        <p:nvPicPr>
          <p:cNvPr id="161" name="Google Shape;1129;p165" descr=""/>
          <p:cNvPicPr/>
          <p:nvPr/>
        </p:nvPicPr>
        <p:blipFill>
          <a:blip r:embed="rId2"/>
          <a:srcRect l="2178" t="0" r="31126" b="0"/>
          <a:stretch/>
        </p:blipFill>
        <p:spPr>
          <a:xfrm>
            <a:off x="3988080" y="1256760"/>
            <a:ext cx="2806200" cy="3155760"/>
          </a:xfrm>
          <a:prstGeom prst="rect">
            <a:avLst/>
          </a:prstGeom>
          <a:ln>
            <a:noFill/>
          </a:ln>
        </p:spPr>
      </p:pic>
      <p:pic>
        <p:nvPicPr>
          <p:cNvPr id="162" name="Google Shape;1130;p165" descr=""/>
          <p:cNvPicPr/>
          <p:nvPr/>
        </p:nvPicPr>
        <p:blipFill>
          <a:blip r:embed="rId3"/>
          <a:srcRect l="18180" t="0" r="15875" b="0"/>
          <a:stretch/>
        </p:blipFill>
        <p:spPr>
          <a:xfrm>
            <a:off x="6859440" y="1279440"/>
            <a:ext cx="2756880" cy="3132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0" y="190800"/>
            <a:ext cx="10079640" cy="6310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3600" spc="-1" strike="noStrike">
                <a:solidFill>
                  <a:srgbClr val="000000"/>
                </a:solidFill>
                <a:latin typeface="Amatic SC"/>
                <a:ea typeface="Amatic SC"/>
              </a:rPr>
              <a:t>element 5: HONKING SEESAW</a:t>
            </a:r>
            <a:endParaRPr b="0" lang="en-IN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1586160" y="4264200"/>
            <a:ext cx="6001920" cy="82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algn="just">
              <a:lnSpc>
                <a:spcPct val="100000"/>
              </a:lnSpc>
            </a:pPr>
            <a:r>
              <a:rPr b="0" lang="en-IN" sz="1100" spc="-1" strike="noStrike">
                <a:solidFill>
                  <a:srgbClr val="000000"/>
                </a:solidFill>
                <a:latin typeface="Open Sans"/>
                <a:ea typeface="Open Sans"/>
              </a:rPr>
              <a:t>The seesaw would be modified to be safe and fun for the children. The tyres in the ground right below the 4 seats will make it shock proof and the horn will make it noisy for children to enjoy a lot more on the seesaw.</a:t>
            </a:r>
            <a:endParaRPr b="0" lang="en-IN" sz="1100" spc="-1" strike="noStrike">
              <a:latin typeface="Arial"/>
            </a:endParaRPr>
          </a:p>
        </p:txBody>
      </p:sp>
      <p:pic>
        <p:nvPicPr>
          <p:cNvPr id="165" name="Google Shape;1137;p166" descr=""/>
          <p:cNvPicPr/>
          <p:nvPr/>
        </p:nvPicPr>
        <p:blipFill>
          <a:blip r:embed="rId1"/>
          <a:srcRect l="0" t="8277" r="0" b="29082"/>
          <a:stretch/>
        </p:blipFill>
        <p:spPr>
          <a:xfrm>
            <a:off x="72000" y="4870080"/>
            <a:ext cx="669240" cy="728280"/>
          </a:xfrm>
          <a:prstGeom prst="rect">
            <a:avLst/>
          </a:prstGeom>
          <a:ln>
            <a:noFill/>
          </a:ln>
        </p:spPr>
      </p:pic>
      <p:pic>
        <p:nvPicPr>
          <p:cNvPr id="166" name="Google Shape;1138;p166" descr=""/>
          <p:cNvPicPr/>
          <p:nvPr/>
        </p:nvPicPr>
        <p:blipFill>
          <a:blip r:embed="rId2"/>
          <a:srcRect l="0" t="0" r="40638" b="0"/>
          <a:stretch/>
        </p:blipFill>
        <p:spPr>
          <a:xfrm>
            <a:off x="6756840" y="990720"/>
            <a:ext cx="2505600" cy="2811240"/>
          </a:xfrm>
          <a:prstGeom prst="rect">
            <a:avLst/>
          </a:prstGeom>
          <a:ln>
            <a:noFill/>
          </a:ln>
        </p:spPr>
      </p:pic>
      <p:pic>
        <p:nvPicPr>
          <p:cNvPr id="167" name="Google Shape;1139;p166" descr=""/>
          <p:cNvPicPr/>
          <p:nvPr/>
        </p:nvPicPr>
        <p:blipFill>
          <a:blip r:embed="rId3"/>
          <a:srcRect l="0" t="16260" r="0" b="15907"/>
          <a:stretch/>
        </p:blipFill>
        <p:spPr>
          <a:xfrm>
            <a:off x="816480" y="990720"/>
            <a:ext cx="5862240" cy="2811240"/>
          </a:xfrm>
          <a:prstGeom prst="rect">
            <a:avLst/>
          </a:prstGeom>
          <a:ln>
            <a:noFill/>
          </a:ln>
        </p:spPr>
      </p:pic>
      <p:sp>
        <p:nvSpPr>
          <p:cNvPr id="168" name="CustomShape 3"/>
          <p:cNvSpPr/>
          <p:nvPr/>
        </p:nvSpPr>
        <p:spPr>
          <a:xfrm>
            <a:off x="1252440" y="2647800"/>
            <a:ext cx="1088280" cy="957960"/>
          </a:xfrm>
          <a:prstGeom prst="ellipse">
            <a:avLst/>
          </a:prstGeom>
          <a:noFill/>
          <a:ln w="7632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4"/>
          <p:cNvSpPr/>
          <p:nvPr/>
        </p:nvSpPr>
        <p:spPr>
          <a:xfrm>
            <a:off x="2194920" y="3330720"/>
            <a:ext cx="909720" cy="47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9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noisy tyre</a:t>
            </a:r>
            <a:endParaRPr b="0" lang="en-IN" sz="900" spc="-1" strike="noStrike">
              <a:latin typeface="Arial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6922440" y="3289680"/>
            <a:ext cx="2462040" cy="39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11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auto horn, the noise element</a:t>
            </a:r>
            <a:endParaRPr b="0" lang="en-IN" sz="11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2019-07-06T23:34:18Z</dcterms:created>
  <dc:creator/>
  <dc:description/>
  <dc:language>en-IN</dc:language>
  <cp:lastModifiedBy/>
  <dcterms:modified xsi:type="dcterms:W3CDTF">2019-07-06T23:35:30Z</dcterms:modified>
  <cp:revision>3</cp:revision>
  <dc:subject/>
  <dc:title/>
</cp:coreProperties>
</file>